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7" r:id="rId13"/>
    <p:sldId id="258" r:id="rId14"/>
    <p:sldId id="259" r:id="rId15"/>
    <p:sldId id="260" r:id="rId16"/>
    <p:sldId id="262" r:id="rId17"/>
    <p:sldId id="263" r:id="rId18"/>
    <p:sldId id="266" r:id="rId19"/>
    <p:sldId id="264" r:id="rId20"/>
    <p:sldId id="265" r:id="rId21"/>
    <p:sldId id="267" r:id="rId22"/>
    <p:sldId id="268" r:id="rId23"/>
    <p:sldId id="269" r:id="rId24"/>
    <p:sldId id="261" r:id="rId25"/>
    <p:sldId id="270" r:id="rId26"/>
    <p:sldId id="27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18F0-F461-4757-8FEA-F0A69E45074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E080-B958-4B31-A6E4-BD2A55DC4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4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a 15 minute timer up on the board girl face textbooks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191B-3E40-445A-9A0A-30580DABDE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21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https://www.standard.co.uk/news/london/londons-population-to-rise-by-one-million-in-next-10-years-a3189106.html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5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https://www.londonlive.co.uk/news/2017-08-01/the-olympic-legacy</a:t>
            </a:r>
          </a:p>
          <a:p>
            <a:r>
              <a:rPr lang="en-GB" dirty="0" smtClean="0"/>
              <a:t>Show the before and after images of the same</a:t>
            </a:r>
            <a:r>
              <a:rPr lang="en-GB" baseline="0" dirty="0" smtClean="0"/>
              <a:t> locations – discuss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Girlface</a:t>
            </a:r>
            <a:r>
              <a:rPr lang="en-GB" baseline="0" dirty="0" smtClean="0"/>
              <a:t> textbook page 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6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back through the exam question</a:t>
            </a:r>
            <a:r>
              <a:rPr lang="en-GB" baseline="0" dirty="0" smtClean="0"/>
              <a:t> and tick off where the marks come from as you are reading it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26FE-8D52-4117-9A3D-D0F55B842D2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8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a 5 minute timer up on the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191B-3E40-445A-9A0A-30580DABDE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0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as class – remember to pick out patterns – bullet point on the board to help them structure the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D450-6E4A-46BB-8CE9-F5F30AFBA1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Again discuss</a:t>
            </a:r>
            <a:r>
              <a:rPr lang="en-GB" baseline="0" dirty="0" smtClean="0"/>
              <a:t> with students – answers are in the text.. Use the sentence structure to help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D450-6E4A-46BB-8CE9-F5F30AFBA1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3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with the class the changes over time. Pick out patterns and then get them to answer the questions using the help at the bottom of the 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D450-6E4A-46BB-8CE9-F5F30AFBA1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1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</a:t>
            </a:r>
            <a:r>
              <a:rPr lang="en-GB" baseline="0" dirty="0" smtClean="0"/>
              <a:t> the videos and then help students to structure an answer on the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D450-6E4A-46BB-8CE9-F5F30AFBA1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https://www.youtube.com/watch?v=E59yUaQnEPI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https://www.youtube.com/watch?v=E59yUaQnEPI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4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https://www.youtube.com/watch?v=dlVWhl78Gxg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3E080-B958-4B31-A6E4-BD2A55DC4DA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0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5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5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8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2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3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4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5006-5D63-4B49-ACB9-A2FAEFBF81BF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CAAF-FE5C-4029-ADF8-96761F2A5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w4myDfUwQ&amp;list=PLyzEkVd_5NUBwXNfhxyyUFtBDNhC5dY6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-8uhMBl6vI&amp;index=4&amp;list=PLyzEkVd_5NUBwXNfhxyyUFtBDNhC5dY6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47&amp;v=VNtE_fC-tG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075" y="176158"/>
            <a:ext cx="9144000" cy="2387600"/>
          </a:xfrm>
        </p:spPr>
        <p:txBody>
          <a:bodyPr/>
          <a:lstStyle/>
          <a:p>
            <a:r>
              <a:rPr lang="en-GB" dirty="0" smtClean="0"/>
              <a:t>GCSE Geography Mock revision lessons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854" y="2703540"/>
            <a:ext cx="9144000" cy="1655762"/>
          </a:xfrm>
        </p:spPr>
        <p:txBody>
          <a:bodyPr/>
          <a:lstStyle/>
          <a:p>
            <a:r>
              <a:rPr lang="en-GB" dirty="0" smtClean="0"/>
              <a:t>Lo: To revise UK evolving human landscape</a:t>
            </a:r>
            <a:endParaRPr lang="en-GB" dirty="0"/>
          </a:p>
        </p:txBody>
      </p:sp>
      <p:sp>
        <p:nvSpPr>
          <p:cNvPr id="5" name="12-Point Star 4"/>
          <p:cNvSpPr/>
          <p:nvPr/>
        </p:nvSpPr>
        <p:spPr>
          <a:xfrm rot="21155638">
            <a:off x="413681" y="3008478"/>
            <a:ext cx="5023372" cy="3659433"/>
          </a:xfrm>
          <a:prstGeom prst="star12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Starter: Complete the keywords word search, first person to complete gets a positive point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280" y="3278909"/>
            <a:ext cx="3248829" cy="3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 reasons for the changing UK employment structure (4)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016"/>
            <a:ext cx="10515600" cy="3531567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Watch the video clip – why has manufacturing declined in the UK?</a:t>
            </a:r>
          </a:p>
          <a:p>
            <a:r>
              <a:rPr lang="en-GB" dirty="0" smtClean="0">
                <a:hlinkClick r:id="rId3"/>
              </a:rPr>
              <a:t>https://www.youtube.com/watch?v=CIw4myDfUwQ&amp;list=PLyzEkVd_5NUBwXNfhxyyUFtBDNhC5dY6F</a:t>
            </a:r>
            <a:endParaRPr lang="en-GB" dirty="0" smtClean="0"/>
          </a:p>
          <a:p>
            <a:r>
              <a:rPr lang="en-GB" dirty="0" smtClean="0"/>
              <a:t>Watch the video clip – what is the knowledge economy? Has this grown or declined?</a:t>
            </a:r>
          </a:p>
          <a:p>
            <a:r>
              <a:rPr lang="en-GB" dirty="0" smtClean="0">
                <a:hlinkClick r:id="rId4"/>
              </a:rPr>
              <a:t>https://www.youtube.com/watch?v=_-8uhMBl6vI&amp;index=4&amp;list=PLyzEkVd_5NUBwXNfhxyyUFtBDNhC5dY6F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UK links with the wider world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219972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Watch the video clip – why would companies invest in the UK?</a:t>
            </a:r>
          </a:p>
          <a:p>
            <a:r>
              <a:rPr lang="en-GB" dirty="0" smtClean="0">
                <a:hlinkClick r:id="rId2"/>
              </a:rPr>
              <a:t>https://www.youtube.com/watch?time_continue=47&amp;v=VNtE_fC-tGk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Explain two reasons why FDI is increasing in the UK (4)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363" y="4078617"/>
            <a:ext cx="10666437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FDI is increasing due to globalisation(1), improving transport and communication links making it easier for companies to operate in the UK (1) such as banks like HSBC.</a:t>
            </a:r>
          </a:p>
          <a:p>
            <a:r>
              <a:rPr lang="en-GB" sz="2400" dirty="0" smtClean="0"/>
              <a:t>Furthermore free trade has allowed investment from the EU to increase (1) due to special agreements making it easier to trade between countries within the European Union (1).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2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075" y="176158"/>
            <a:ext cx="9144000" cy="2387600"/>
          </a:xfrm>
        </p:spPr>
        <p:txBody>
          <a:bodyPr/>
          <a:lstStyle/>
          <a:p>
            <a:r>
              <a:rPr lang="en-GB" dirty="0" smtClean="0"/>
              <a:t>GCSE Geography Mock revision lessons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854" y="2703540"/>
            <a:ext cx="9144000" cy="1655762"/>
          </a:xfrm>
        </p:spPr>
        <p:txBody>
          <a:bodyPr/>
          <a:lstStyle/>
          <a:p>
            <a:r>
              <a:rPr lang="en-GB" dirty="0" smtClean="0"/>
              <a:t>Lo: To revise Dynamic UK cities – London case study</a:t>
            </a:r>
            <a:endParaRPr lang="en-GB" dirty="0"/>
          </a:p>
        </p:txBody>
      </p:sp>
      <p:sp>
        <p:nvSpPr>
          <p:cNvPr id="5" name="12-Point Star 4"/>
          <p:cNvSpPr/>
          <p:nvPr/>
        </p:nvSpPr>
        <p:spPr>
          <a:xfrm rot="21155638">
            <a:off x="413681" y="3008478"/>
            <a:ext cx="5023372" cy="3659433"/>
          </a:xfrm>
          <a:prstGeom prst="star12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Starter: name all of the London boroughs, first person to complete gets a positive point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18" y="3086669"/>
            <a:ext cx="4747032" cy="36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87" b="6380"/>
          <a:stretch/>
        </p:blipFill>
        <p:spPr>
          <a:xfrm>
            <a:off x="963560" y="0"/>
            <a:ext cx="1009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London’s </a:t>
            </a:r>
            <a:r>
              <a:rPr lang="en-GB" dirty="0"/>
              <a:t>s</a:t>
            </a:r>
            <a:r>
              <a:rPr lang="en-GB" dirty="0" smtClean="0"/>
              <a:t>ite and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0148" cy="435133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Use the information in your pack and the map on the board to answer the following questions:</a:t>
            </a:r>
          </a:p>
          <a:p>
            <a:r>
              <a:rPr lang="en-GB" dirty="0" smtClean="0"/>
              <a:t>Describe the site of London (2)</a:t>
            </a:r>
          </a:p>
          <a:p>
            <a:r>
              <a:rPr lang="en-GB" dirty="0" smtClean="0"/>
              <a:t>Describe the situation of London (2)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7144"/>
            <a:ext cx="5715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London’s </a:t>
            </a:r>
            <a:r>
              <a:rPr lang="en-GB" dirty="0"/>
              <a:t>s</a:t>
            </a:r>
            <a:r>
              <a:rPr lang="en-GB" dirty="0" smtClean="0"/>
              <a:t>ite and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0148" cy="4351338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Describe the site of London (2)</a:t>
            </a:r>
          </a:p>
          <a:p>
            <a:r>
              <a:rPr lang="en-GB" dirty="0"/>
              <a:t>London is sited on the flat </a:t>
            </a:r>
            <a:r>
              <a:rPr lang="en-GB" dirty="0" smtClean="0"/>
              <a:t>floodplain (1) </a:t>
            </a:r>
            <a:r>
              <a:rPr lang="en-GB" dirty="0"/>
              <a:t>of the river Thames where it meets the </a:t>
            </a:r>
            <a:r>
              <a:rPr lang="en-GB" dirty="0" smtClean="0"/>
              <a:t>sea (1)</a:t>
            </a:r>
          </a:p>
          <a:p>
            <a:r>
              <a:rPr lang="en-GB" dirty="0" smtClean="0"/>
              <a:t>Describe the situation of London (2)</a:t>
            </a:r>
          </a:p>
          <a:p>
            <a:r>
              <a:rPr lang="en-GB" dirty="0" smtClean="0"/>
              <a:t>London is close to mainland Europe (1) It has a port (1) making it easy to trade across the English channel (1)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07" y="2507226"/>
            <a:ext cx="4424704" cy="421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92" y="140141"/>
            <a:ext cx="311532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London fit the Burgess or Hoyt model?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2556"/>
            <a:ext cx="10515600" cy="1271536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Read through the information about London. Does it fit either of these models?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3" y="3486149"/>
            <a:ext cx="5630230" cy="284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31" y="3486149"/>
            <a:ext cx="5207908" cy="26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London’s changing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569986"/>
            <a:ext cx="5476568" cy="332647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Watch the video clips. What is London’s population like? How has it changed over time?</a:t>
            </a:r>
          </a:p>
          <a:p>
            <a:r>
              <a:rPr lang="en-GB" dirty="0" smtClean="0"/>
              <a:t>Use the figures, answer the questions about London’s population change, are all parts of London seeing population growth?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79" y="1347018"/>
            <a:ext cx="6198346" cy="4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London’s changing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569986"/>
            <a:ext cx="5476568" cy="3326479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Describe the changes in London’s population over time (4) </a:t>
            </a:r>
            <a:endParaRPr lang="en-GB" dirty="0" smtClean="0"/>
          </a:p>
          <a:p>
            <a:r>
              <a:rPr lang="en-GB" dirty="0" smtClean="0"/>
              <a:t>London’s population has increased from 1931 to 1961 (1) it then began to decline until 1991 (1) where it has risen steadily since (1) However inner London saw a decline from 1931 to 1991 (1) it has seen an increase from 1991 to 2011 (1)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79" y="1347018"/>
            <a:ext cx="6198346" cy="40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London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3232" cy="435133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Read through the information about migration in London.</a:t>
            </a:r>
          </a:p>
          <a:p>
            <a:r>
              <a:rPr lang="en-GB" dirty="0" smtClean="0"/>
              <a:t>Highlight key words and statistics.</a:t>
            </a:r>
          </a:p>
          <a:p>
            <a:r>
              <a:rPr lang="en-GB" dirty="0" smtClean="0"/>
              <a:t>Use the map to pick out patterns of migration in London</a:t>
            </a:r>
          </a:p>
          <a:p>
            <a:r>
              <a:rPr lang="en-GB" dirty="0" smtClean="0"/>
              <a:t>Answer the questions on migration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80" y="552334"/>
            <a:ext cx="4968671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your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You have 15 minutes to use the textbooks to complete as many of the key words and definitions as you can. </a:t>
            </a:r>
          </a:p>
          <a:p>
            <a:r>
              <a:rPr lang="en-GB" dirty="0" smtClean="0"/>
              <a:t>Those of you on the left hand side of the room will start with the words at the bottom of the list.</a:t>
            </a:r>
          </a:p>
          <a:p>
            <a:r>
              <a:rPr lang="en-GB" dirty="0" smtClean="0"/>
              <a:t>Those of you on the right hand side of the room will start with the words at the top of the list.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London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93" y="1420120"/>
            <a:ext cx="4798142" cy="201878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Look </a:t>
            </a:r>
            <a:r>
              <a:rPr lang="en-GB" dirty="0"/>
              <a:t>at the map. Suggest trends or patterns that you can see when looking at White British people living in London.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587" y="700853"/>
            <a:ext cx="6661320" cy="547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18" y="3438908"/>
            <a:ext cx="2663291" cy="3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7" y="570270"/>
            <a:ext cx="12099533" cy="698091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Assess the impacts of the variations in ethnic group distribution of London boroughs (8)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15" y="1103974"/>
            <a:ext cx="11891481" cy="264805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Remember to include:</a:t>
            </a:r>
          </a:p>
          <a:p>
            <a:pPr lvl="1"/>
            <a:r>
              <a:rPr lang="en-GB" dirty="0" smtClean="0"/>
              <a:t>Impacts – positives and negatives e.g. Lambeth schools struggle with provision as 50% of students speak English as a second language</a:t>
            </a:r>
          </a:p>
          <a:p>
            <a:pPr lvl="1"/>
            <a:r>
              <a:rPr lang="en-GB" dirty="0" smtClean="0"/>
              <a:t>Variations – differences e.g. Richmond Upon Thames is 85% white and has little diversity with less pressure on schools compared to Newham which has the highest diversity of the London boroughs.</a:t>
            </a:r>
          </a:p>
          <a:p>
            <a:pPr lvl="1"/>
            <a:r>
              <a:rPr lang="en-GB" dirty="0" smtClean="0"/>
              <a:t>Distribution – Location – e.g. comparing East London with West London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593" y="3752027"/>
            <a:ext cx="11969393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Point: There is a high ethnic diversity in Lambeth creating pressure on services</a:t>
            </a:r>
          </a:p>
          <a:p>
            <a:r>
              <a:rPr lang="en-GB" sz="2400" dirty="0" smtClean="0"/>
              <a:t>Evidence: 50% of student in Lambeth schools speak English as a second language and there are 140 different languages spoken in Lambeth schools.</a:t>
            </a:r>
          </a:p>
          <a:p>
            <a:r>
              <a:rPr lang="en-GB" sz="2400" dirty="0" smtClean="0"/>
              <a:t>Explanation: This means that schools must spend extra money on translators and support within classroom draining school budgets. It is also more difficult for these students to achieve 5 GCSEs or more, impacting the type of jobs they will get.</a:t>
            </a:r>
          </a:p>
          <a:p>
            <a:r>
              <a:rPr lang="en-GB" sz="2400" dirty="0" smtClean="0"/>
              <a:t>Counterpoint: on the other hand Richmond Upon Thames is 85% white with less strain on schools because 85% of students speak English as their first language.</a:t>
            </a:r>
          </a:p>
        </p:txBody>
      </p:sp>
    </p:spTree>
    <p:extLst>
      <p:ext uri="{BB962C8B-B14F-4D97-AF65-F5344CB8AC3E}">
        <p14:creationId xmlns:p14="http://schemas.microsoft.com/office/powerpoint/2010/main" val="18826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312" y="365125"/>
            <a:ext cx="3884488" cy="1325563"/>
          </a:xfrm>
        </p:spPr>
        <p:txBody>
          <a:bodyPr/>
          <a:lstStyle/>
          <a:p>
            <a:r>
              <a:rPr lang="en-GB" dirty="0" smtClean="0"/>
              <a:t>IMD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312" y="1794803"/>
            <a:ext cx="4048874" cy="435133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Index of multiple deprivation</a:t>
            </a:r>
          </a:p>
          <a:p>
            <a:r>
              <a:rPr lang="en-GB" dirty="0" smtClean="0"/>
              <a:t>Using the figure: State </a:t>
            </a:r>
            <a:r>
              <a:rPr lang="en-GB" dirty="0"/>
              <a:t>where the most and least deprived areas of London are?  (Try to use borough names, compass directions and N/S of the river)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29" y="927724"/>
            <a:ext cx="6934898" cy="55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London’s Decline?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5619" cy="2815201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Watch the video clip</a:t>
            </a:r>
          </a:p>
          <a:p>
            <a:r>
              <a:rPr lang="en-GB" dirty="0" smtClean="0"/>
              <a:t>Read through the information and highlight key terms and statistics</a:t>
            </a:r>
          </a:p>
          <a:p>
            <a:r>
              <a:rPr lang="en-GB" dirty="0"/>
              <a:t>Explain why many UK cities are experiencing more growth at their edges than in their centres (4)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23819" y="2488681"/>
            <a:ext cx="5486401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Deindustrialisation (1) the closing of factories in London docklands led to a loss of jobs in the area (1) people moved out of the city to find work (1) and where housing was cheaper (1)</a:t>
            </a:r>
          </a:p>
          <a:p>
            <a:r>
              <a:rPr lang="en-GB" sz="2400" dirty="0" smtClean="0"/>
              <a:t>Improvements in transport into the city (1) led to suburbanisation (1) where people moved out of the city for large cheaper housing (1) and commuted in (1)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020" y="79739"/>
            <a:ext cx="311532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invest in London?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1322705"/>
            <a:ext cx="10515600" cy="157594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Read through the information – how did London Regenerate?</a:t>
            </a:r>
            <a:endParaRPr lang="en-GB" dirty="0" smtClean="0"/>
          </a:p>
          <a:p>
            <a:r>
              <a:rPr lang="en-GB" dirty="0" smtClean="0"/>
              <a:t>Why have TNC’s invested in London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are the future issues for London with a growing population?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045357"/>
            <a:ext cx="5905500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683" y="3126651"/>
            <a:ext cx="5391071" cy="3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49" y="2147300"/>
            <a:ext cx="5355699" cy="401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Regeneration – East London - Stratford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3865" cy="2137001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Read through the information</a:t>
            </a:r>
          </a:p>
          <a:p>
            <a:r>
              <a:rPr lang="en-GB" dirty="0" smtClean="0"/>
              <a:t>Highlight key terms and statistics</a:t>
            </a:r>
          </a:p>
          <a:p>
            <a:r>
              <a:rPr lang="en-GB" dirty="0" smtClean="0"/>
              <a:t>Watch the video clip.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62"/>
            <a:ext cx="6220047" cy="352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047" y="0"/>
            <a:ext cx="5971954" cy="355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039" y="3520776"/>
            <a:ext cx="6347059" cy="333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020" y="3531110"/>
            <a:ext cx="5971955" cy="33268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5453" y="3201503"/>
            <a:ext cx="93810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the Olympic park has regenerated East London (4)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11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textbook to complete the table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14444" y="-574726"/>
            <a:ext cx="5137079" cy="9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5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Improving London 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1" y="1890517"/>
            <a:ext cx="11272058" cy="4828524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Evaluate the success of strategies aimed at making urban living more sustainable (8)</a:t>
            </a:r>
          </a:p>
          <a:p>
            <a:endParaRPr lang="en-GB" dirty="0" smtClean="0"/>
          </a:p>
          <a:p>
            <a:r>
              <a:rPr lang="en-GB" dirty="0" smtClean="0"/>
              <a:t>1-2 marks – basic ideas of problems with 1 idea of improvement</a:t>
            </a:r>
          </a:p>
          <a:p>
            <a:r>
              <a:rPr lang="en-GB" dirty="0" smtClean="0"/>
              <a:t>3-4 marks – basic ideas of problems with 2 ideas of improvements linked to success.</a:t>
            </a:r>
          </a:p>
          <a:p>
            <a:r>
              <a:rPr lang="en-GB" dirty="0" smtClean="0"/>
              <a:t>5-6 marks – clear ideas of problems using a case study with linked strategies for improvements, some ideas of how successful a strategy has been. </a:t>
            </a:r>
          </a:p>
          <a:p>
            <a:r>
              <a:rPr lang="en-GB" dirty="0" smtClean="0"/>
              <a:t>7-8 marks – clear problems using a case study with linked detailed strategies for improvements and an overall conclusion to how successful each strategy was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761" y="158397"/>
            <a:ext cx="2245922" cy="1639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35" y="966682"/>
            <a:ext cx="91145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the 8marker answer. What mark do you think it got. Give the question a WWW/EBI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22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your definitions – team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You have a remaining 5 minutes to join up with a person from the opposite side of the room to collect any definitions you did not get. There will be no textbooks at this point. </a:t>
            </a:r>
          </a:p>
          <a:p>
            <a:endParaRPr lang="en-GB" dirty="0"/>
          </a:p>
          <a:p>
            <a:r>
              <a:rPr lang="en-GB" dirty="0" smtClean="0"/>
              <a:t>Do not copy the definitions your team mate must read them out to you.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0309" cy="1325563"/>
          </a:xfrm>
        </p:spPr>
        <p:txBody>
          <a:bodyPr/>
          <a:lstStyle/>
          <a:p>
            <a:r>
              <a:rPr lang="en-GB" dirty="0" smtClean="0"/>
              <a:t>Figure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0309" cy="1942811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Study </a:t>
            </a:r>
            <a:r>
              <a:rPr lang="en-GB" dirty="0"/>
              <a:t>figure 1 the population of the UK. </a:t>
            </a:r>
          </a:p>
          <a:p>
            <a:r>
              <a:rPr lang="en-GB" dirty="0"/>
              <a:t>Describe the population distribution of the UK (4)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977" y="226578"/>
            <a:ext cx="4181732" cy="61898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763" y="3890528"/>
            <a:ext cx="6096000" cy="2732286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density is highest in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(1),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London, Glasgow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Birmingham at over 5000 people (1)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high in areas around major cities, or where major cities have developed into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conurbations (1)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Liverpool (1).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Upland areas such as Northern Scotland and central Wales are mostly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areas are sparsely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populated (2). </a:t>
            </a:r>
            <a:endParaRPr lang="en-GB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rural areas include the south west and north of England and Northern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Ireland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populations are low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9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0762"/>
            <a:ext cx="10515600" cy="881784"/>
          </a:xfrm>
        </p:spPr>
        <p:txBody>
          <a:bodyPr>
            <a:normAutofit fontScale="90000"/>
          </a:bodyPr>
          <a:lstStyle/>
          <a:p>
            <a:r>
              <a:rPr lang="en-GB" dirty="0"/>
              <a:t>Why would urban cores have more economic activity than rural areas? (2)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9109" cy="4351338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URBAN</a:t>
            </a:r>
          </a:p>
          <a:p>
            <a:r>
              <a:rPr lang="en-GB" dirty="0" smtClean="0"/>
              <a:t>More employment opportunities</a:t>
            </a:r>
          </a:p>
          <a:p>
            <a:r>
              <a:rPr lang="en-GB" dirty="0" smtClean="0"/>
              <a:t>More tertiary jobs in retail and finance</a:t>
            </a:r>
          </a:p>
          <a:p>
            <a:r>
              <a:rPr lang="en-GB" dirty="0" smtClean="0"/>
              <a:t>Better paid jobs</a:t>
            </a:r>
          </a:p>
          <a:p>
            <a:r>
              <a:rPr lang="en-GB" dirty="0" smtClean="0"/>
              <a:t>Bigger work force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10745" y="1825625"/>
            <a:ext cx="4879109" cy="435133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RURAL</a:t>
            </a:r>
          </a:p>
          <a:p>
            <a:r>
              <a:rPr lang="en-GB" dirty="0" smtClean="0"/>
              <a:t>Fewer job opportunities</a:t>
            </a:r>
          </a:p>
          <a:p>
            <a:r>
              <a:rPr lang="en-GB" dirty="0" smtClean="0"/>
              <a:t>More primary industry – farming,</a:t>
            </a:r>
          </a:p>
          <a:p>
            <a:r>
              <a:rPr lang="en-GB" dirty="0" smtClean="0"/>
              <a:t>Seasonal jobs – tourism</a:t>
            </a:r>
          </a:p>
          <a:p>
            <a:r>
              <a:rPr lang="en-GB" dirty="0" smtClean="0"/>
              <a:t>Poor transport links = long commutes</a:t>
            </a:r>
          </a:p>
          <a:p>
            <a:r>
              <a:rPr lang="en-GB" dirty="0" smtClean="0"/>
              <a:t>Lower paid jobs</a:t>
            </a:r>
          </a:p>
        </p:txBody>
      </p:sp>
    </p:spTree>
    <p:extLst>
      <p:ext uri="{BB962C8B-B14F-4D97-AF65-F5344CB8AC3E}">
        <p14:creationId xmlns:p14="http://schemas.microsoft.com/office/powerpoint/2010/main" val="8299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18" y="983974"/>
            <a:ext cx="5710382" cy="1721139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Use the figure, describe the population structure of people over 65 years of age in England and Wales (4)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72" y="283203"/>
            <a:ext cx="5353989" cy="616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618" y="2881390"/>
            <a:ext cx="3889142" cy="206210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Remember to include:</a:t>
            </a:r>
          </a:p>
          <a:p>
            <a:r>
              <a:rPr lang="en-GB" sz="3200" dirty="0" smtClean="0"/>
              <a:t>Locations</a:t>
            </a:r>
          </a:p>
          <a:p>
            <a:r>
              <a:rPr lang="en-GB" sz="3200" dirty="0" smtClean="0"/>
              <a:t>Patterns</a:t>
            </a:r>
          </a:p>
          <a:p>
            <a:r>
              <a:rPr lang="en-GB" sz="3200" dirty="0" smtClean="0"/>
              <a:t>The key 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349" y="5121419"/>
            <a:ext cx="6235147" cy="13255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 Challenge: Explain why urban cores have younger populations than the rural periphery (4)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79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4426" cy="4351338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Read through the information.</a:t>
            </a:r>
          </a:p>
          <a:p>
            <a:endParaRPr lang="en-GB" dirty="0"/>
          </a:p>
          <a:p>
            <a:r>
              <a:rPr lang="en-GB" dirty="0" smtClean="0"/>
              <a:t>Highlight key terms</a:t>
            </a:r>
          </a:p>
          <a:p>
            <a:endParaRPr lang="en-GB" dirty="0"/>
          </a:p>
          <a:p>
            <a:r>
              <a:rPr lang="en-GB" dirty="0"/>
              <a:t>Explain two ways in which government policies can help rural areas to develop (4)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the UK and EU government aim to reduce the differences in wealth across the UK? 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79369" y="1825625"/>
            <a:ext cx="5153719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One way government policies can help rural areas to develop is…….</a:t>
            </a:r>
          </a:p>
          <a:p>
            <a:r>
              <a:rPr lang="en-GB" sz="2800" dirty="0" smtClean="0"/>
              <a:t>It helps by ……………….</a:t>
            </a:r>
          </a:p>
          <a:p>
            <a:r>
              <a:rPr lang="en-GB" sz="2800" dirty="0" smtClean="0"/>
              <a:t>This creates ………………….</a:t>
            </a:r>
          </a:p>
          <a:p>
            <a:endParaRPr lang="en-GB" sz="2800" dirty="0"/>
          </a:p>
          <a:p>
            <a:r>
              <a:rPr lang="en-GB" sz="2800" dirty="0" smtClean="0"/>
              <a:t>Another way government policies can help rural areas to develop is …………</a:t>
            </a:r>
          </a:p>
          <a:p>
            <a:r>
              <a:rPr lang="en-GB" sz="2800" dirty="0" smtClean="0"/>
              <a:t>This means ……………..</a:t>
            </a:r>
          </a:p>
          <a:p>
            <a:r>
              <a:rPr lang="en-GB" sz="2800" dirty="0" smtClean="0"/>
              <a:t>Creating ………………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3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immigration policy has increased diversity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49" y="1758156"/>
            <a:ext cx="5141360" cy="435133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What does the graph show you about migration to the UK?</a:t>
            </a:r>
          </a:p>
          <a:p>
            <a:endParaRPr lang="en-GB" dirty="0"/>
          </a:p>
          <a:p>
            <a:r>
              <a:rPr lang="en-GB" dirty="0" smtClean="0"/>
              <a:t>Read through the information in your booklet.</a:t>
            </a:r>
          </a:p>
          <a:p>
            <a:endParaRPr lang="en-GB" dirty="0"/>
          </a:p>
          <a:p>
            <a:r>
              <a:rPr lang="en-GB" dirty="0" smtClean="0"/>
              <a:t>Highlight key terms and statistics</a:t>
            </a:r>
          </a:p>
          <a:p>
            <a:endParaRPr lang="en-GB" dirty="0"/>
          </a:p>
          <a:p>
            <a:r>
              <a:rPr lang="en-GB" dirty="0" smtClean="0"/>
              <a:t>Answer the questions about migration to the UK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60" y="1564357"/>
            <a:ext cx="6038850" cy="46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UK economy – change over time</a:t>
            </a:r>
            <a:endParaRPr lang="en-GB" dirty="0"/>
          </a:p>
        </p:txBody>
      </p:sp>
      <p:pic>
        <p:nvPicPr>
          <p:cNvPr id="4" name="Picture 3" descr="C:\Users\sthl01\AppData\Local\Microsoft\Windows\INetCache\Content.MSO\1C54E50F.tmp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2388"/>
            <a:ext cx="10515600" cy="45639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566" y="5889522"/>
            <a:ext cx="121204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Number the statements – add the numbers to where the statements correspond with the graph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42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5E60E46361EF4B95365391EC077C5E" ma:contentTypeVersion="8" ma:contentTypeDescription="Create a new document." ma:contentTypeScope="" ma:versionID="1fb691cb67a4f05f426b1f82072e0ff0">
  <xsd:schema xmlns:xsd="http://www.w3.org/2001/XMLSchema" xmlns:xs="http://www.w3.org/2001/XMLSchema" xmlns:p="http://schemas.microsoft.com/office/2006/metadata/properties" xmlns:ns2="6b58b4cd-ac10-4ce9-b7cc-4feae37663de" xmlns:ns3="7eaec441-e983-4099-bce3-e951444677a1" targetNamespace="http://schemas.microsoft.com/office/2006/metadata/properties" ma:root="true" ma:fieldsID="c75bedaf87b352e6e4fd534eca6837be" ns2:_="" ns3:_="">
    <xsd:import namespace="6b58b4cd-ac10-4ce9-b7cc-4feae37663de"/>
    <xsd:import namespace="7eaec441-e983-4099-bce3-e9514446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8b4cd-ac10-4ce9-b7cc-4feae3766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ec441-e983-4099-bce3-e95144467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CE84CD-FB57-4E5F-975B-50F6E111B29D}"/>
</file>

<file path=customXml/itemProps2.xml><?xml version="1.0" encoding="utf-8"?>
<ds:datastoreItem xmlns:ds="http://schemas.openxmlformats.org/officeDocument/2006/customXml" ds:itemID="{E497178D-3EDB-463C-A155-1F1094E51D83}"/>
</file>

<file path=customXml/itemProps3.xml><?xml version="1.0" encoding="utf-8"?>
<ds:datastoreItem xmlns:ds="http://schemas.openxmlformats.org/officeDocument/2006/customXml" ds:itemID="{80E2A57B-0F1D-4299-8203-AF1902693191}"/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1706</Words>
  <Application>Microsoft Office PowerPoint</Application>
  <PresentationFormat>Widescreen</PresentationFormat>
  <Paragraphs>163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GCSE Geography Mock revision lessons</vt:lpstr>
      <vt:lpstr>Completing your definitions</vt:lpstr>
      <vt:lpstr>Completing your definitions – team teaching</vt:lpstr>
      <vt:lpstr>Figure questions</vt:lpstr>
      <vt:lpstr>Why would urban cores have more economic activity than rural areas? (2) </vt:lpstr>
      <vt:lpstr>Figure questions</vt:lpstr>
      <vt:lpstr>How does the UK and EU government aim to reduce the differences in wealth across the UK?  </vt:lpstr>
      <vt:lpstr>UK immigration policy has increased diversity </vt:lpstr>
      <vt:lpstr>The UK economy – change over time</vt:lpstr>
      <vt:lpstr>Explain reasons for the changing UK employment structure (4) </vt:lpstr>
      <vt:lpstr>UK links with the wider world </vt:lpstr>
      <vt:lpstr>GCSE Geography Mock revision lessons</vt:lpstr>
      <vt:lpstr>PowerPoint Presentation</vt:lpstr>
      <vt:lpstr>London’s site and situation</vt:lpstr>
      <vt:lpstr>London’s site and situation</vt:lpstr>
      <vt:lpstr>Does London fit the Burgess or Hoyt model?</vt:lpstr>
      <vt:lpstr>London’s changing population</vt:lpstr>
      <vt:lpstr>London’s changing population</vt:lpstr>
      <vt:lpstr>Migration London</vt:lpstr>
      <vt:lpstr>Migration London</vt:lpstr>
      <vt:lpstr>Assess the impacts of the variations in ethnic group distribution of London boroughs (8) </vt:lpstr>
      <vt:lpstr>IMD</vt:lpstr>
      <vt:lpstr>London’s Decline? </vt:lpstr>
      <vt:lpstr>Why invest in London?</vt:lpstr>
      <vt:lpstr>Regeneration – East London - Stratford </vt:lpstr>
      <vt:lpstr>Use the textbook to complete the table</vt:lpstr>
      <vt:lpstr>Improving London Exam question</vt:lpstr>
    </vt:vector>
  </TitlesOfParts>
  <Company>Thomas Tallis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Geography Mock revision lessons</dc:title>
  <dc:creator>Hannah Lees</dc:creator>
  <cp:lastModifiedBy>Hannah Lees</cp:lastModifiedBy>
  <cp:revision>26</cp:revision>
  <dcterms:created xsi:type="dcterms:W3CDTF">2019-03-19T10:37:57Z</dcterms:created>
  <dcterms:modified xsi:type="dcterms:W3CDTF">2019-03-21T12:49:56Z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0x010100C85E60E46361EF4B95365391EC077C5E</vt:lpwstr>
  </property>
</Properties>
</file>